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4"/>
  </p:notesMasterIdLst>
  <p:sldIdLst>
    <p:sldId id="298" r:id="rId3"/>
    <p:sldId id="299" r:id="rId4"/>
    <p:sldId id="300" r:id="rId5"/>
    <p:sldId id="304" r:id="rId6"/>
    <p:sldId id="301" r:id="rId7"/>
    <p:sldId id="317" r:id="rId8"/>
    <p:sldId id="303" r:id="rId9"/>
    <p:sldId id="306" r:id="rId10"/>
    <p:sldId id="305" r:id="rId11"/>
    <p:sldId id="312" r:id="rId12"/>
    <p:sldId id="311" r:id="rId13"/>
    <p:sldId id="310" r:id="rId14"/>
    <p:sldId id="309" r:id="rId15"/>
    <p:sldId id="308" r:id="rId16"/>
    <p:sldId id="315" r:id="rId17"/>
    <p:sldId id="313" r:id="rId18"/>
    <p:sldId id="314" r:id="rId19"/>
    <p:sldId id="307" r:id="rId20"/>
    <p:sldId id="302" r:id="rId21"/>
    <p:sldId id="316" r:id="rId22"/>
    <p:sldId id="318" r:id="rId23"/>
  </p:sldIdLst>
  <p:sldSz cx="11520488" cy="6480175"/>
  <p:notesSz cx="6858000" cy="9144000"/>
  <p:custDataLst>
    <p:tags r:id="rId25"/>
  </p:custDataLst>
  <p:defaultTextStyle>
    <a:defPPr>
      <a:defRPr lang="zh-CN"/>
    </a:defPPr>
    <a:lvl1pPr marL="0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1pPr>
    <a:lvl2pPr marL="553852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2pPr>
    <a:lvl3pPr marL="1107704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3pPr>
    <a:lvl4pPr marL="1661556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4pPr>
    <a:lvl5pPr marL="2215408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5pPr>
    <a:lvl6pPr marL="2769260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6pPr>
    <a:lvl7pPr marL="3323112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7pPr>
    <a:lvl8pPr marL="3876965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8pPr>
    <a:lvl9pPr marL="4430817" algn="l" defTabSz="1107704" rtl="0" eaLnBrk="1" latinLnBrk="0" hangingPunct="1">
      <a:defRPr sz="21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68C1ED"/>
    <a:srgbClr val="00509A"/>
    <a:srgbClr val="005AA5"/>
    <a:srgbClr val="006BBB"/>
    <a:srgbClr val="004A82"/>
    <a:srgbClr val="0099FF"/>
    <a:srgbClr val="0000FF"/>
    <a:srgbClr val="E6A4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4660"/>
  </p:normalViewPr>
  <p:slideViewPr>
    <p:cSldViewPr>
      <p:cViewPr varScale="1">
        <p:scale>
          <a:sx n="49" d="100"/>
          <a:sy n="49" d="100"/>
        </p:scale>
        <p:origin x="48" y="1312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B5631FC-C3EB-40D7-89A8-71EAA718C751}" type="datetimeFigureOut">
              <a:rPr lang="zh-CN" altLang="en-US" smtClean="0"/>
              <a:pPr/>
              <a:t>2025-05-26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288EACC-3148-4639-B8F8-DA7D85113A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9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07704" rtl="0" eaLnBrk="1" latinLnBrk="0" hangingPunct="1">
      <a:defRPr sz="1454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553852" algn="l" defTabSz="1107704" rtl="0" eaLnBrk="1" latinLnBrk="0" hangingPunct="1">
      <a:defRPr sz="1454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1107704" algn="l" defTabSz="1107704" rtl="0" eaLnBrk="1" latinLnBrk="0" hangingPunct="1">
      <a:defRPr sz="1454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661556" algn="l" defTabSz="1107704" rtl="0" eaLnBrk="1" latinLnBrk="0" hangingPunct="1">
      <a:defRPr sz="1454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2215408" algn="l" defTabSz="1107704" rtl="0" eaLnBrk="1" latinLnBrk="0" hangingPunct="1">
      <a:defRPr sz="1454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769260" algn="l" defTabSz="1107704" rtl="0" eaLnBrk="1" latinLnBrk="0" hangingPunct="1">
      <a:defRPr sz="1454" kern="1200">
        <a:solidFill>
          <a:schemeClr val="tx1"/>
        </a:solidFill>
        <a:latin typeface="+mn-lt"/>
        <a:ea typeface="+mn-ea"/>
        <a:cs typeface="+mn-cs"/>
      </a:defRPr>
    </a:lvl6pPr>
    <a:lvl7pPr marL="3323112" algn="l" defTabSz="1107704" rtl="0" eaLnBrk="1" latinLnBrk="0" hangingPunct="1">
      <a:defRPr sz="1454" kern="1200">
        <a:solidFill>
          <a:schemeClr val="tx1"/>
        </a:solidFill>
        <a:latin typeface="+mn-lt"/>
        <a:ea typeface="+mn-ea"/>
        <a:cs typeface="+mn-cs"/>
      </a:defRPr>
    </a:lvl7pPr>
    <a:lvl8pPr marL="3876965" algn="l" defTabSz="1107704" rtl="0" eaLnBrk="1" latinLnBrk="0" hangingPunct="1">
      <a:defRPr sz="1454" kern="1200">
        <a:solidFill>
          <a:schemeClr val="tx1"/>
        </a:solidFill>
        <a:latin typeface="+mn-lt"/>
        <a:ea typeface="+mn-ea"/>
        <a:cs typeface="+mn-cs"/>
      </a:defRPr>
    </a:lvl8pPr>
    <a:lvl9pPr marL="4430817" algn="l" defTabSz="1107704" rtl="0" eaLnBrk="1" latinLnBrk="0" hangingPunct="1">
      <a:defRPr sz="1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F9A2E-B306-4A69-AD53-95F7B5B746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73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491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55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974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2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7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978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539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33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4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199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057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80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8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9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0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580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91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96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11077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66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7" y="2013056"/>
            <a:ext cx="9792415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0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9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2354" y="259508"/>
            <a:ext cx="2592110" cy="552915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025" y="259508"/>
            <a:ext cx="7584321" cy="552915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54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泪滴形 14"/>
          <p:cNvSpPr/>
          <p:nvPr userDrawn="1"/>
        </p:nvSpPr>
        <p:spPr bwMode="auto">
          <a:xfrm rot="8071176">
            <a:off x="1518629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1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3589519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1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9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5631877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1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7702757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1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9742088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1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7" y="2013056"/>
            <a:ext cx="9792415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55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4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039" y="4164114"/>
            <a:ext cx="9792415" cy="128703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039" y="2746575"/>
            <a:ext cx="9792415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024" y="1512041"/>
            <a:ext cx="5088216" cy="4276616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6248" y="1512041"/>
            <a:ext cx="5088216" cy="4276616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9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450540"/>
            <a:ext cx="5090216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025" y="2055056"/>
            <a:ext cx="5090216" cy="3733601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2250" y="1450540"/>
            <a:ext cx="5092216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2250" y="2055056"/>
            <a:ext cx="5092216" cy="3733601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4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6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6" y="258008"/>
            <a:ext cx="3790161" cy="109803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191" y="258007"/>
            <a:ext cx="6440273" cy="5530650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026" y="1356038"/>
            <a:ext cx="3790161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0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096" y="4536123"/>
            <a:ext cx="6912293" cy="53551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096" y="579016"/>
            <a:ext cx="6912293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096" y="5071638"/>
            <a:ext cx="6912293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4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9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8" y="2492"/>
            <a:ext cx="11517769" cy="64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7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024" y="6006164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A6BFB6C1-5EAC-406A-A227-3BA4ECB4D2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167" y="6006164"/>
            <a:ext cx="3648155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6350" y="6006164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77103E9-D988-4B8E-85E2-0626189DC02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9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128760" y="1799927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ln w="12700" cmpd="sng">
                  <a:noFill/>
                  <a:prstDash val="solid"/>
                  <a:miter lim="800000"/>
                </a:ln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智能停车场管理系统</a:t>
            </a:r>
            <a:endParaRPr kumimoji="0" lang="zh-CN" altLang="en-US" sz="4400" b="1" i="0" u="none" strike="noStrike" kern="1200" cap="none" spc="0" normalizeH="0" baseline="0" noProof="0" dirty="0">
              <a:ln w="12700" cmpd="sng">
                <a:noFill/>
                <a:prstDash val="solid"/>
                <a:miter lim="800000"/>
              </a:ln>
              <a:gradFill>
                <a:gsLst>
                  <a:gs pos="0">
                    <a:srgbClr val="00206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对角圆角矩形 92"/>
          <p:cNvSpPr/>
          <p:nvPr/>
        </p:nvSpPr>
        <p:spPr>
          <a:xfrm>
            <a:off x="8189596" y="5530627"/>
            <a:ext cx="2593429" cy="573537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2022201611 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于凯德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2022201725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高凯龙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7306FA-5400-49F1-8C8F-F91E712C9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2" y="312747"/>
            <a:ext cx="2448272" cy="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F72B6F6-7D37-4D64-BE80-E843F94D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140" y="647799"/>
            <a:ext cx="52768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F316782-E9B8-486A-B623-2EB31DC5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3" y="1079847"/>
            <a:ext cx="30988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012DF81-7AF5-475B-B60D-7BD5BA912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56" y="471487"/>
            <a:ext cx="47053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615A474D-85A4-41B6-A1F1-C6D169E8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99" y="1240732"/>
            <a:ext cx="28702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0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3204C2F-D1E5-4FAD-BBCF-3414B6AC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08" y="549981"/>
            <a:ext cx="48958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CD895643-0C21-4A02-9DA5-3A3FDF96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40" y="1594675"/>
            <a:ext cx="25844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66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7FFFB95-D5A1-4F2A-B418-2EB6C135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94" y="575791"/>
            <a:ext cx="47053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5597CFBD-108E-4717-AB6A-76E6A462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0" y="1079847"/>
            <a:ext cx="30988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C835FE9-DE2D-432A-83CD-A3796D1FB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16" y="832811"/>
            <a:ext cx="5276850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4A2E2DE9-949D-4343-97DB-0D36D36F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3" y="1223863"/>
            <a:ext cx="34099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59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65F763A8-3C4C-4F41-B738-2B6FDC0D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60" y="234970"/>
            <a:ext cx="4697090" cy="623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08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CC799E7-2EA4-4130-88EF-398FABF76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4" y="100676"/>
            <a:ext cx="4032448" cy="61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B3FE98-C27B-4D74-9CA1-AB772A257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8" y="1663699"/>
            <a:ext cx="3981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456AE76-193E-4D51-8112-23537840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84" y="234970"/>
            <a:ext cx="4680520" cy="61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0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4985B1A-CCDC-4F6E-87CB-1531C2395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76" y="125412"/>
            <a:ext cx="25463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369C88-6235-4E38-B155-C601C9987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1079847"/>
            <a:ext cx="33242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6">
            <a:extLst>
              <a:ext uri="{FF2B5EF4-FFF2-40B4-BE49-F238E27FC236}">
                <a16:creationId xmlns:a16="http://schemas.microsoft.com/office/drawing/2014/main" id="{1AB00EE5-B76B-4BFE-A018-022A18B9BCC6}"/>
              </a:ext>
            </a:extLst>
          </p:cNvPr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6EDCD50E-ACEF-4C35-B4BB-8729D5478A35}"/>
              </a:ext>
            </a:extLst>
          </p:cNvPr>
          <p:cNvSpPr txBox="1"/>
          <p:nvPr/>
        </p:nvSpPr>
        <p:spPr bwMode="auto">
          <a:xfrm>
            <a:off x="5256189" y="636901"/>
            <a:ext cx="864096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724189E4-6685-4428-98AE-93001C2BC156}"/>
              </a:ext>
            </a:extLst>
          </p:cNvPr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5F965EA4-FD6D-4F03-B419-890BF30E58E7}"/>
              </a:ext>
            </a:extLst>
          </p:cNvPr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非功能需求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8FAD31-18CF-426B-A893-5EA3B2BE3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五边形 26"/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400203" y="636901"/>
            <a:ext cx="576065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项目背景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7994BD-6BBA-42B3-A268-6644416E8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9D3F74-047F-4588-9D7B-30A34D2456CB}"/>
              </a:ext>
            </a:extLst>
          </p:cNvPr>
          <p:cNvSpPr txBox="1"/>
          <p:nvPr/>
        </p:nvSpPr>
        <p:spPr>
          <a:xfrm>
            <a:off x="575668" y="886789"/>
            <a:ext cx="1584176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非功能需求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BAF1C4-6DBC-4EB8-9BC1-40BB2FA02F2E}"/>
              </a:ext>
            </a:extLst>
          </p:cNvPr>
          <p:cNvSpPr txBox="1"/>
          <p:nvPr/>
        </p:nvSpPr>
        <p:spPr>
          <a:xfrm>
            <a:off x="1007716" y="1799927"/>
            <a:ext cx="8712968" cy="24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系统支持每小时</a:t>
            </a:r>
            <a:r>
              <a:rPr lang="en-US" altLang="zh-CN" b="0" i="0" dirty="0">
                <a:effectLst/>
                <a:latin typeface="PingFang SC"/>
              </a:rPr>
              <a:t>500</a:t>
            </a:r>
            <a:r>
              <a:rPr lang="zh-CN" altLang="en-US" b="0" i="0" dirty="0">
                <a:effectLst/>
                <a:latin typeface="PingFang SC"/>
              </a:rPr>
              <a:t>辆车的峰值处理能力，核心功能（车牌识别、计费）响应时间不超过</a:t>
            </a:r>
            <a:r>
              <a:rPr lang="en-US" altLang="zh-CN" dirty="0">
                <a:latin typeface="PingFang SC"/>
              </a:rPr>
              <a:t>0.5</a:t>
            </a:r>
            <a:r>
              <a:rPr lang="zh-CN" altLang="en-US" b="0" i="0" dirty="0">
                <a:effectLst/>
                <a:latin typeface="PingFang SC"/>
              </a:rPr>
              <a:t>秒，保证</a:t>
            </a:r>
            <a:r>
              <a:rPr lang="en-US" altLang="zh-CN" b="0" i="0" dirty="0">
                <a:effectLst/>
                <a:latin typeface="PingFang SC"/>
              </a:rPr>
              <a:t>99.9%</a:t>
            </a:r>
            <a:r>
              <a:rPr lang="zh-CN" altLang="en-US" b="0" i="0" dirty="0">
                <a:effectLst/>
                <a:latin typeface="PingFang SC"/>
              </a:rPr>
              <a:t>的日可用率。采用轻量级架构实现</a:t>
            </a:r>
            <a:r>
              <a:rPr lang="en-US" altLang="zh-CN" b="0" i="0" dirty="0">
                <a:effectLst/>
                <a:latin typeface="PingFang SC"/>
              </a:rPr>
              <a:t>7×24</a:t>
            </a:r>
            <a:r>
              <a:rPr lang="zh-CN" altLang="en-US" b="0" i="0" dirty="0">
                <a:effectLst/>
                <a:latin typeface="PingFang SC"/>
              </a:rPr>
              <a:t>小时稳定运行，关键数据每日自动备份并保留</a:t>
            </a:r>
            <a:r>
              <a:rPr lang="en-US" altLang="zh-CN" b="0" i="0" dirty="0">
                <a:effectLst/>
                <a:latin typeface="PingFang SC"/>
              </a:rPr>
              <a:t>30</a:t>
            </a:r>
            <a:r>
              <a:rPr lang="zh-CN" altLang="en-US" b="0" i="0" dirty="0">
                <a:effectLst/>
                <a:latin typeface="PingFang SC"/>
              </a:rPr>
              <a:t>天操作日志。支持主流的车牌识别摄像头、智能道闸等设备接入，兼容微信</a:t>
            </a:r>
            <a:r>
              <a:rPr lang="en-US" altLang="zh-CN" b="0" i="0" dirty="0">
                <a:effectLst/>
                <a:latin typeface="PingFang SC"/>
              </a:rPr>
              <a:t>/</a:t>
            </a:r>
            <a:r>
              <a:rPr lang="zh-CN" altLang="en-US" b="0" i="0" dirty="0">
                <a:effectLst/>
                <a:latin typeface="PingFang SC"/>
              </a:rPr>
              <a:t>支付宝支付接口。前端界面需直观易操作，工作人员培训后</a:t>
            </a:r>
            <a:r>
              <a:rPr lang="en-US" altLang="zh-CN" b="0" i="0" dirty="0">
                <a:effectLst/>
                <a:latin typeface="PingFang SC"/>
              </a:rPr>
              <a:t>1</a:t>
            </a:r>
            <a:r>
              <a:rPr lang="zh-CN" altLang="en-US" b="0" i="0" dirty="0">
                <a:effectLst/>
                <a:latin typeface="PingFang SC"/>
              </a:rPr>
              <a:t>小时内可熟练使用。设备需在</a:t>
            </a:r>
            <a:r>
              <a:rPr lang="en-US" altLang="zh-CN" b="0" i="0" dirty="0">
                <a:effectLst/>
                <a:latin typeface="PingFang SC"/>
              </a:rPr>
              <a:t>-10℃</a:t>
            </a:r>
            <a:r>
              <a:rPr lang="zh-CN" altLang="en-US" b="0" i="0" dirty="0">
                <a:effectLst/>
                <a:latin typeface="PingFang SC"/>
              </a:rPr>
              <a:t>至</a:t>
            </a:r>
            <a:r>
              <a:rPr lang="en-US" altLang="zh-CN" b="0" i="0" dirty="0">
                <a:effectLst/>
                <a:latin typeface="PingFang SC"/>
              </a:rPr>
              <a:t>50℃</a:t>
            </a:r>
            <a:r>
              <a:rPr lang="zh-CN" altLang="en-US" b="0" i="0" dirty="0">
                <a:effectLst/>
                <a:latin typeface="PingFang SC"/>
              </a:rPr>
              <a:t>环境下稳定工作，断电后智能道闸可手动应急开启。系统预留扩展接口，未来可平滑升级车位规模。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8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1520488" cy="64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865410" y="2503705"/>
            <a:ext cx="5976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53857" y="3744516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3600" i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五边形 9"/>
          <p:cNvSpPr/>
          <p:nvPr/>
        </p:nvSpPr>
        <p:spPr>
          <a:xfrm rot="5400000">
            <a:off x="4852728" y="-368771"/>
            <a:ext cx="1815028" cy="3317744"/>
          </a:xfrm>
          <a:prstGeom prst="homePlate">
            <a:avLst>
              <a:gd name="adj" fmla="val 28927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46C67-6A9F-4EDB-85B6-2BA60518FB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73" y="642794"/>
            <a:ext cx="1085740" cy="10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9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8244" y="1378432"/>
            <a:ext cx="9144000" cy="3877878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366" y="2360538"/>
            <a:ext cx="71336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10770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dirty="0">
                <a:effectLst/>
                <a:latin typeface="PingFang SC"/>
              </a:rPr>
              <a:t>当前传统停车场普遍采用人工管理模式，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存在效率低、资源浪费</a:t>
            </a:r>
            <a:r>
              <a:rPr lang="zh-CN" altLang="en-US" sz="1600" b="0" i="0" dirty="0">
                <a:effectLst/>
                <a:latin typeface="PingFang SC"/>
              </a:rPr>
              <a:t>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管理漏洞</a:t>
            </a:r>
            <a:r>
              <a:rPr lang="zh-CN" altLang="en-US" sz="1600" b="0" i="0" dirty="0">
                <a:effectLst/>
                <a:latin typeface="PingFang SC"/>
              </a:rPr>
              <a:t>等问题。车辆出入需人工登记和现金收费，导致高峰期排队时间长；车位使用缺乏实时监控，空置率居高不下；人工操作还易产生收费误差和监管困难。随着车辆数量持续增加，传统管理已难以满足高效运营需求。同时，车牌识别、移动支付等技术的成熟为系统升级提供了基础，政府部门也出台政策鼓励停车场智能化改造。因此，开发智能化的停车场管理系统成为提升管理效率、优化用户体验的必然选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4202" y="994383"/>
            <a:ext cx="1673883" cy="120058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92493" y="994383"/>
            <a:ext cx="1656539" cy="120058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五边形 10"/>
          <p:cNvSpPr/>
          <p:nvPr/>
        </p:nvSpPr>
        <p:spPr>
          <a:xfrm rot="5400000">
            <a:off x="2365725" y="463004"/>
            <a:ext cx="1024535" cy="1868590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291935" y="886789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-150" normalizeH="0" baseline="0" noProof="0" dirty="0">
                <a:ln w="190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8244" y="1378432"/>
            <a:ext cx="9144000" cy="3877878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366" y="2360538"/>
            <a:ext cx="71336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107704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dirty="0">
                <a:effectLst/>
                <a:latin typeface="PingFang SC"/>
              </a:rPr>
              <a:t>本</a:t>
            </a:r>
            <a:r>
              <a:rPr lang="zh-CN" altLang="en-US" sz="1600" dirty="0">
                <a:latin typeface="PingFang SC"/>
              </a:rPr>
              <a:t>系统</a:t>
            </a:r>
            <a:r>
              <a:rPr lang="zh-CN" altLang="en-US" sz="1600" b="0" i="0" dirty="0">
                <a:effectLst/>
                <a:latin typeface="PingFang SC"/>
              </a:rPr>
              <a:t>旨在构建一套集车辆自动识别、车位实时监控和智能计费于一体的管理系统。通过自动控制车辆出入、实时统计空余车位、精准计算停车费用等功能，减少人工干预，将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车辆通行效率提升</a:t>
            </a:r>
            <a:r>
              <a:rPr lang="zh-CN" altLang="en-US" sz="1600" b="0" i="0" dirty="0">
                <a:effectLst/>
                <a:latin typeface="PingFang SC"/>
              </a:rPr>
              <a:t>至</a:t>
            </a:r>
            <a:r>
              <a:rPr lang="en-US" altLang="zh-CN" sz="1600" b="0" i="0" dirty="0">
                <a:effectLst/>
                <a:latin typeface="PingFang SC"/>
              </a:rPr>
              <a:t>15</a:t>
            </a:r>
            <a:r>
              <a:rPr lang="zh-CN" altLang="en-US" sz="1600" b="0" i="0" dirty="0">
                <a:effectLst/>
                <a:latin typeface="PingFang SC"/>
              </a:rPr>
              <a:t>秒内完成出入流程，并实现车位利用率从提升以上。系统支持长期用户自助服务和差异化收费标准，</a:t>
            </a:r>
            <a:r>
              <a:rPr lang="zh-CN" altLang="en-US" sz="1600" dirty="0">
                <a:latin typeface="PingFang SC"/>
              </a:rPr>
              <a:t>一定程度上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</a:rPr>
              <a:t>降低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人力成本</a:t>
            </a:r>
            <a:r>
              <a:rPr lang="zh-CN" altLang="en-US" sz="1600" b="0" i="0" dirty="0">
                <a:effectLst/>
                <a:latin typeface="PingFang SC"/>
              </a:rPr>
              <a:t>，同时杜绝现金收费漏洞。通过提供电子支付、车位引导等便捷服务，改善车主停车体验，助力停车场向数字化、规范化转型，符合智慧城市建设的政策导向。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4202" y="994383"/>
            <a:ext cx="1673883" cy="120058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92493" y="994383"/>
            <a:ext cx="1656539" cy="120058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五边形 10"/>
          <p:cNvSpPr/>
          <p:nvPr/>
        </p:nvSpPr>
        <p:spPr>
          <a:xfrm rot="5400000">
            <a:off x="2365725" y="463004"/>
            <a:ext cx="1024535" cy="1868590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8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291936" y="886789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107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kern="0" spc="-150" dirty="0">
                <a:ln w="1905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4000" b="1" i="0" u="none" strike="noStrike" kern="0" cap="none" spc="-150" normalizeH="0" baseline="0" noProof="0" dirty="0">
              <a:ln w="1905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6">
            <a:extLst>
              <a:ext uri="{FF2B5EF4-FFF2-40B4-BE49-F238E27FC236}">
                <a16:creationId xmlns:a16="http://schemas.microsoft.com/office/drawing/2014/main" id="{11AFD4B1-1F56-46DD-9DF0-E7C257E08896}"/>
              </a:ext>
            </a:extLst>
          </p:cNvPr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1C5B3A23-0B89-43E6-8AF5-D3C6AD7925D6}"/>
              </a:ext>
            </a:extLst>
          </p:cNvPr>
          <p:cNvSpPr txBox="1"/>
          <p:nvPr/>
        </p:nvSpPr>
        <p:spPr bwMode="auto">
          <a:xfrm>
            <a:off x="5256189" y="636901"/>
            <a:ext cx="864096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85AD7B3-2F8F-48F8-9613-A518CB2CD995}"/>
              </a:ext>
            </a:extLst>
          </p:cNvPr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D1BB0E19-6443-4A2E-8635-B85ABE5FED4F}"/>
              </a:ext>
            </a:extLst>
          </p:cNvPr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功能需求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5EF72B-4D4F-4253-B1A6-313D51CC3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7BC5E-43B4-452F-BE93-321641639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0" y="1511895"/>
            <a:ext cx="4857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757D6A-6BC4-4651-BF51-0818A69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95" y="2880047"/>
            <a:ext cx="5334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FBB137-0562-4300-AB52-68015B20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0" y="4176191"/>
            <a:ext cx="5334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44080B-A5BC-41E5-8D95-F30768FC454F}"/>
              </a:ext>
            </a:extLst>
          </p:cNvPr>
          <p:cNvSpPr txBox="1"/>
          <p:nvPr/>
        </p:nvSpPr>
        <p:spPr>
          <a:xfrm>
            <a:off x="2771912" y="1708356"/>
            <a:ext cx="6444716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被服务对象。通过系统快速完成停车的全流程操作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7453B1-BD94-4D55-BCC8-07C7B2C53C42}"/>
              </a:ext>
            </a:extLst>
          </p:cNvPr>
          <p:cNvSpPr txBox="1"/>
          <p:nvPr/>
        </p:nvSpPr>
        <p:spPr>
          <a:xfrm>
            <a:off x="2735908" y="3168079"/>
            <a:ext cx="8352928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服务对象，主要负责停车场现场的情况，保证停车场的高效运转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B50A5C-6B7F-44B2-AA6D-3B3A72FE73CC}"/>
              </a:ext>
            </a:extLst>
          </p:cNvPr>
          <p:cNvSpPr txBox="1"/>
          <p:nvPr/>
        </p:nvSpPr>
        <p:spPr>
          <a:xfrm>
            <a:off x="2879924" y="4464223"/>
            <a:ext cx="6768752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服务对象，主要负责系统后台的数据管理和参数设置</a:t>
            </a:r>
          </a:p>
        </p:txBody>
      </p:sp>
    </p:spTree>
    <p:extLst>
      <p:ext uri="{BB962C8B-B14F-4D97-AF65-F5344CB8AC3E}">
        <p14:creationId xmlns:p14="http://schemas.microsoft.com/office/powerpoint/2010/main" val="5212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8C407C-F167-4560-84C0-A95494E8F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12" y="719807"/>
            <a:ext cx="7391276" cy="55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EFA099-4040-49CE-8CAA-E3D63253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24" y="261760"/>
            <a:ext cx="601345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429E7E24-83DC-4C9D-A758-6970F3D3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0" y="1367879"/>
            <a:ext cx="20891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28F71D-8CC2-4955-A71A-BC5B8CACA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0102A4-6A5F-4732-BCCD-E27B923B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575791"/>
            <a:ext cx="598164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98BCCCE-0B53-42D5-8BFE-D48AB91E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8" y="1367879"/>
            <a:ext cx="29654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9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预览视频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451</Words>
  <Application>Microsoft Office PowerPoint</Application>
  <PresentationFormat>自定义</PresentationFormat>
  <Paragraphs>41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PingFang SC</vt:lpstr>
      <vt:lpstr>方正准圆简体</vt:lpstr>
      <vt:lpstr>微软雅黑</vt:lpstr>
      <vt:lpstr>Arial</vt:lpstr>
      <vt:lpstr>Calibri</vt:lpstr>
      <vt:lpstr>1_Office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预览视频</dc:title>
  <dc:creator>MLOONG</dc:creator>
  <cp:lastModifiedBy>于 凯德</cp:lastModifiedBy>
  <cp:revision>255</cp:revision>
  <dcterms:created xsi:type="dcterms:W3CDTF">2013-05-08T06:52:36Z</dcterms:created>
  <dcterms:modified xsi:type="dcterms:W3CDTF">2025-05-26T06:40:57Z</dcterms:modified>
</cp:coreProperties>
</file>